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65" autoAdjust="0"/>
    <p:restoredTop sz="94660"/>
  </p:normalViewPr>
  <p:slideViewPr>
    <p:cSldViewPr snapToGrid="0">
      <p:cViewPr varScale="1">
        <p:scale>
          <a:sx n="78" d="100"/>
          <a:sy n="78" d="100"/>
        </p:scale>
        <p:origin x="48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12-Feb-19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12-Feb-19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12-Feb-19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12-Feb-19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12-Feb-19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12-Feb-19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12-Feb-19</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45989" y="-1629746"/>
            <a:ext cx="9069860" cy="3458546"/>
          </a:xfrm>
        </p:spPr>
        <p:txBody>
          <a:bodyPr/>
          <a:lstStyle/>
          <a:p>
            <a:r>
              <a:rPr lang="en-US" dirty="0" smtClean="0"/>
              <a:t>IMAGE FUSION</a:t>
            </a:r>
            <a:endParaRPr lang="en-US" dirty="0"/>
          </a:p>
        </p:txBody>
      </p:sp>
      <p:sp>
        <p:nvSpPr>
          <p:cNvPr id="3" name="Subtitle 2"/>
          <p:cNvSpPr>
            <a:spLocks noGrp="1"/>
          </p:cNvSpPr>
          <p:nvPr>
            <p:ph type="subTitle" idx="1"/>
          </p:nvPr>
        </p:nvSpPr>
        <p:spPr>
          <a:xfrm>
            <a:off x="345989" y="1695062"/>
            <a:ext cx="9181070" cy="950762"/>
          </a:xfrm>
        </p:spPr>
        <p:txBody>
          <a:bodyPr>
            <a:normAutofit fontScale="92500"/>
          </a:bodyPr>
          <a:lstStyle/>
          <a:p>
            <a:r>
              <a:rPr lang="en-US" sz="4400" dirty="0"/>
              <a:t>using DWT and DCT algorithms. </a:t>
            </a:r>
          </a:p>
        </p:txBody>
      </p:sp>
      <p:sp>
        <p:nvSpPr>
          <p:cNvPr id="12" name="TextBox 11"/>
          <p:cNvSpPr txBox="1"/>
          <p:nvPr/>
        </p:nvSpPr>
        <p:spPr>
          <a:xfrm>
            <a:off x="7348200" y="2992240"/>
            <a:ext cx="3241593" cy="830997"/>
          </a:xfrm>
          <a:prstGeom prst="rect">
            <a:avLst/>
          </a:prstGeom>
          <a:noFill/>
        </p:spPr>
        <p:txBody>
          <a:bodyPr wrap="none" rtlCol="0">
            <a:spAutoFit/>
          </a:bodyPr>
          <a:lstStyle/>
          <a:p>
            <a:r>
              <a:rPr lang="en-US" sz="2400" dirty="0">
                <a:solidFill>
                  <a:schemeClr val="tx2">
                    <a:lumMod val="90000"/>
                  </a:schemeClr>
                </a:solidFill>
              </a:rPr>
              <a:t>Under Guidance of</a:t>
            </a:r>
            <a:r>
              <a:rPr lang="en-US" sz="2400" dirty="0" smtClean="0">
                <a:solidFill>
                  <a:schemeClr val="tx2">
                    <a:lumMod val="90000"/>
                  </a:schemeClr>
                </a:solidFill>
              </a:rPr>
              <a:t>: </a:t>
            </a:r>
          </a:p>
          <a:p>
            <a:r>
              <a:rPr lang="en-US" sz="2400" dirty="0">
                <a:solidFill>
                  <a:schemeClr val="tx2">
                    <a:lumMod val="90000"/>
                  </a:schemeClr>
                </a:solidFill>
              </a:rPr>
              <a:t>Dr. G Ramesh </a:t>
            </a:r>
            <a:r>
              <a:rPr lang="en-US" sz="2400" dirty="0" smtClean="0">
                <a:solidFill>
                  <a:schemeClr val="tx2">
                    <a:lumMod val="90000"/>
                  </a:schemeClr>
                </a:solidFill>
              </a:rPr>
              <a:t>Babu</a:t>
            </a:r>
            <a:endParaRPr lang="en-US" sz="2400" dirty="0">
              <a:solidFill>
                <a:schemeClr val="tx2">
                  <a:lumMod val="90000"/>
                </a:schemeClr>
              </a:solidFill>
            </a:endParaRPr>
          </a:p>
        </p:txBody>
      </p:sp>
      <p:sp>
        <p:nvSpPr>
          <p:cNvPr id="13" name="TextBox 12"/>
          <p:cNvSpPr txBox="1"/>
          <p:nvPr/>
        </p:nvSpPr>
        <p:spPr>
          <a:xfrm>
            <a:off x="7348200" y="4164880"/>
            <a:ext cx="4665060" cy="1938992"/>
          </a:xfrm>
          <a:prstGeom prst="rect">
            <a:avLst/>
          </a:prstGeom>
          <a:noFill/>
        </p:spPr>
        <p:txBody>
          <a:bodyPr wrap="none" rtlCol="0">
            <a:spAutoFit/>
          </a:bodyPr>
          <a:lstStyle/>
          <a:p>
            <a:r>
              <a:rPr lang="en-US" sz="2400" dirty="0"/>
              <a:t>Submitted by: </a:t>
            </a:r>
            <a:endParaRPr lang="en-US" sz="2400" dirty="0" smtClean="0"/>
          </a:p>
          <a:p>
            <a:r>
              <a:rPr lang="en-US" sz="2400" dirty="0" smtClean="0"/>
              <a:t>K Priyanka             15981A04E5 </a:t>
            </a:r>
          </a:p>
          <a:p>
            <a:r>
              <a:rPr lang="en-US" sz="2400" dirty="0" smtClean="0"/>
              <a:t>K </a:t>
            </a:r>
            <a:r>
              <a:rPr lang="en-US" sz="2400" dirty="0"/>
              <a:t>S Raja </a:t>
            </a:r>
            <a:r>
              <a:rPr lang="en-US" sz="2400" dirty="0" smtClean="0"/>
              <a:t>Ganesh  15981A04F0</a:t>
            </a:r>
          </a:p>
          <a:p>
            <a:r>
              <a:rPr lang="en-US" sz="2400" dirty="0" smtClean="0"/>
              <a:t>K </a:t>
            </a:r>
            <a:r>
              <a:rPr lang="en-US" sz="2400" dirty="0"/>
              <a:t>Sai </a:t>
            </a:r>
            <a:r>
              <a:rPr lang="en-US" sz="2400" dirty="0" smtClean="0"/>
              <a:t>Mahesh        </a:t>
            </a:r>
            <a:r>
              <a:rPr lang="en-US" sz="2400" dirty="0"/>
              <a:t>15981A04E7 </a:t>
            </a:r>
            <a:endParaRPr lang="en-US" sz="2400" dirty="0" smtClean="0"/>
          </a:p>
          <a:p>
            <a:r>
              <a:rPr lang="en-US" sz="2400" dirty="0" smtClean="0"/>
              <a:t>M </a:t>
            </a:r>
            <a:r>
              <a:rPr lang="en-US" sz="2400" dirty="0"/>
              <a:t>Bala </a:t>
            </a:r>
            <a:r>
              <a:rPr lang="en-US" sz="2400" dirty="0" smtClean="0"/>
              <a:t>Chandra  15981A04F7</a:t>
            </a:r>
            <a:endParaRPr lang="en-US" sz="2400" dirty="0"/>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924" y="2992240"/>
            <a:ext cx="2755557" cy="2561576"/>
          </a:xfrm>
          <a:prstGeom prst="rect">
            <a:avLst/>
          </a:prstGeom>
        </p:spPr>
      </p:pic>
    </p:spTree>
    <p:extLst>
      <p:ext uri="{BB962C8B-B14F-4D97-AF65-F5344CB8AC3E}">
        <p14:creationId xmlns:p14="http://schemas.microsoft.com/office/powerpoint/2010/main" val="316062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255010"/>
            <a:ext cx="9404723" cy="1400530"/>
          </a:xfrm>
        </p:spPr>
        <p:txBody>
          <a:bodyPr/>
          <a:lstStyle/>
          <a:p>
            <a:r>
              <a:rPr lang="en-US" dirty="0" smtClean="0"/>
              <a:t>APPLICATIONS</a:t>
            </a:r>
            <a:endParaRPr lang="en-US" dirty="0"/>
          </a:p>
        </p:txBody>
      </p:sp>
      <p:sp>
        <p:nvSpPr>
          <p:cNvPr id="3" name="Content Placeholder 2"/>
          <p:cNvSpPr>
            <a:spLocks noGrp="1"/>
          </p:cNvSpPr>
          <p:nvPr>
            <p:ph idx="1"/>
          </p:nvPr>
        </p:nvSpPr>
        <p:spPr>
          <a:xfrm>
            <a:off x="646111" y="1066485"/>
            <a:ext cx="11204019" cy="3272844"/>
          </a:xfrm>
        </p:spPr>
        <p:txBody>
          <a:bodyPr>
            <a:normAutofit/>
          </a:bodyPr>
          <a:lstStyle/>
          <a:p>
            <a:pPr algn="just"/>
            <a:r>
              <a:rPr lang="en-US" dirty="0"/>
              <a:t>Medical Image </a:t>
            </a:r>
            <a:r>
              <a:rPr lang="en-US" dirty="0" smtClean="0"/>
              <a:t>Fusion</a:t>
            </a:r>
            <a:r>
              <a:rPr lang="en-US" dirty="0"/>
              <a:t> </a:t>
            </a:r>
            <a:r>
              <a:rPr lang="en-US" dirty="0"/>
              <a:t>- Image fusion has become a common term used within medical diagnostics and </a:t>
            </a:r>
            <a:r>
              <a:rPr lang="en-US" dirty="0" smtClean="0"/>
              <a:t>treatment. Fused </a:t>
            </a:r>
            <a:r>
              <a:rPr lang="en-US" dirty="0"/>
              <a:t>images may be created from multiple images </a:t>
            </a:r>
            <a:r>
              <a:rPr lang="en-US" dirty="0" smtClean="0"/>
              <a:t>from combining </a:t>
            </a:r>
            <a:r>
              <a:rPr lang="en-US" dirty="0"/>
              <a:t>information from multiple </a:t>
            </a:r>
            <a:r>
              <a:rPr lang="en-US" dirty="0" smtClean="0"/>
              <a:t>modalities, such </a:t>
            </a:r>
            <a:r>
              <a:rPr lang="en-US" dirty="0"/>
              <a:t>as </a:t>
            </a:r>
            <a:endParaRPr lang="en-US" dirty="0" smtClean="0"/>
          </a:p>
          <a:p>
            <a:pPr lvl="1" algn="just"/>
            <a:r>
              <a:rPr lang="en-US" dirty="0" smtClean="0"/>
              <a:t>magnetic </a:t>
            </a:r>
            <a:r>
              <a:rPr lang="en-US" dirty="0"/>
              <a:t>resonance image (MRI</a:t>
            </a:r>
            <a:r>
              <a:rPr lang="en-US" dirty="0" smtClean="0"/>
              <a:t>)</a:t>
            </a:r>
          </a:p>
          <a:p>
            <a:pPr lvl="1" algn="just"/>
            <a:r>
              <a:rPr lang="en-US" dirty="0" smtClean="0"/>
              <a:t>computed </a:t>
            </a:r>
            <a:r>
              <a:rPr lang="en-US" dirty="0"/>
              <a:t>tomography (CT</a:t>
            </a:r>
            <a:r>
              <a:rPr lang="en-US" dirty="0" smtClean="0"/>
              <a:t>) </a:t>
            </a:r>
          </a:p>
          <a:p>
            <a:pPr lvl="1" algn="just"/>
            <a:r>
              <a:rPr lang="en-US" dirty="0" smtClean="0"/>
              <a:t>positron </a:t>
            </a:r>
            <a:r>
              <a:rPr lang="en-US" dirty="0"/>
              <a:t>emission tomography (PET</a:t>
            </a:r>
            <a:r>
              <a:rPr lang="en-US" dirty="0" smtClean="0"/>
              <a:t>)</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5307" t="27939" r="26782" b="11534"/>
          <a:stretch/>
        </p:blipFill>
        <p:spPr>
          <a:xfrm>
            <a:off x="5745892" y="2215425"/>
            <a:ext cx="5980669" cy="4247808"/>
          </a:xfrm>
          <a:prstGeom prst="rect">
            <a:avLst/>
          </a:prstGeom>
        </p:spPr>
      </p:pic>
    </p:spTree>
    <p:extLst>
      <p:ext uri="{BB962C8B-B14F-4D97-AF65-F5344CB8AC3E}">
        <p14:creationId xmlns:p14="http://schemas.microsoft.com/office/powerpoint/2010/main" val="2981600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SOFTWARES</a:t>
            </a:r>
            <a:endParaRPr lang="en-US" dirty="0"/>
          </a:p>
        </p:txBody>
      </p:sp>
      <p:sp>
        <p:nvSpPr>
          <p:cNvPr id="3" name="Content Placeholder 2"/>
          <p:cNvSpPr>
            <a:spLocks noGrp="1"/>
          </p:cNvSpPr>
          <p:nvPr>
            <p:ph idx="1"/>
          </p:nvPr>
        </p:nvSpPr>
        <p:spPr/>
        <p:txBody>
          <a:bodyPr/>
          <a:lstStyle/>
          <a:p>
            <a:r>
              <a:rPr lang="en-US" dirty="0" smtClean="0"/>
              <a:t>MATLAB – 2018 A</a:t>
            </a:r>
            <a:endParaRPr lang="en-US" dirty="0"/>
          </a:p>
        </p:txBody>
      </p:sp>
    </p:spTree>
    <p:extLst>
      <p:ext uri="{BB962C8B-B14F-4D97-AF65-F5344CB8AC3E}">
        <p14:creationId xmlns:p14="http://schemas.microsoft.com/office/powerpoint/2010/main" val="233949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u="sng" dirty="0"/>
              <a:t>REFERENCES</a:t>
            </a:r>
            <a:endParaRPr lang="en-US" dirty="0"/>
          </a:p>
        </p:txBody>
      </p:sp>
      <p:sp>
        <p:nvSpPr>
          <p:cNvPr id="3" name="Content Placeholder 2"/>
          <p:cNvSpPr>
            <a:spLocks noGrp="1"/>
          </p:cNvSpPr>
          <p:nvPr>
            <p:ph idx="1"/>
          </p:nvPr>
        </p:nvSpPr>
        <p:spPr/>
        <p:txBody>
          <a:bodyPr>
            <a:normAutofit/>
          </a:bodyPr>
          <a:lstStyle/>
          <a:p>
            <a:r>
              <a:rPr lang="en-US" dirty="0"/>
              <a:t>A Review on Recent Improved Image Fusion Techniques K.C. Rajini</a:t>
            </a:r>
            <a:r>
              <a:rPr lang="en-US" dirty="0" smtClean="0"/>
              <a:t>, </a:t>
            </a:r>
            <a:r>
              <a:rPr lang="en-US" dirty="0"/>
              <a:t>S. </a:t>
            </a:r>
            <a:r>
              <a:rPr lang="en-US" dirty="0" smtClean="0"/>
              <a:t>Roopa.</a:t>
            </a:r>
          </a:p>
          <a:p>
            <a:r>
              <a:rPr lang="en-US" dirty="0"/>
              <a:t>Multifocus Image Fusion Using Discrete </a:t>
            </a:r>
            <a:r>
              <a:rPr lang="en-US" dirty="0" smtClean="0"/>
              <a:t>Wavelet Transform </a:t>
            </a:r>
            <a:r>
              <a:rPr lang="en-US" dirty="0"/>
              <a:t>And Sparse </a:t>
            </a:r>
            <a:r>
              <a:rPr lang="en-US" dirty="0" smtClean="0"/>
              <a:t>Representation Aishwarya N , Abirami S, Amutha R.</a:t>
            </a:r>
          </a:p>
          <a:p>
            <a:r>
              <a:rPr lang="en-US" dirty="0"/>
              <a:t>Multi-focus image fusion for visual sensor networks in DCT </a:t>
            </a:r>
            <a:r>
              <a:rPr lang="en-US" dirty="0" smtClean="0"/>
              <a:t>domain Mohammad </a:t>
            </a:r>
            <a:r>
              <a:rPr lang="en-US" dirty="0"/>
              <a:t>Bagher Akbari Haghighat ,Ali Aghagolzadeh, Hadi Seyedarabi</a:t>
            </a:r>
            <a:r>
              <a:rPr lang="en-US" dirty="0" smtClean="0"/>
              <a:t>.</a:t>
            </a:r>
            <a:endParaRPr lang="en-US" dirty="0"/>
          </a:p>
        </p:txBody>
      </p:sp>
    </p:spTree>
    <p:extLst>
      <p:ext uri="{BB962C8B-B14F-4D97-AF65-F5344CB8AC3E}">
        <p14:creationId xmlns:p14="http://schemas.microsoft.com/office/powerpoint/2010/main" val="312752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CONTENTS</a:t>
            </a:r>
            <a:endParaRPr lang="en-US" b="1" u="sng" dirty="0"/>
          </a:p>
        </p:txBody>
      </p:sp>
      <p:sp>
        <p:nvSpPr>
          <p:cNvPr id="3" name="Content Placeholder 2"/>
          <p:cNvSpPr>
            <a:spLocks noGrp="1"/>
          </p:cNvSpPr>
          <p:nvPr>
            <p:ph idx="1"/>
          </p:nvPr>
        </p:nvSpPr>
        <p:spPr>
          <a:xfrm>
            <a:off x="646111" y="1482811"/>
            <a:ext cx="8946541" cy="5012723"/>
          </a:xfrm>
        </p:spPr>
        <p:txBody>
          <a:bodyPr>
            <a:normAutofit/>
          </a:bodyPr>
          <a:lstStyle/>
          <a:p>
            <a:pPr>
              <a:buFont typeface="Wingdings" pitchFamily="2" charset="2"/>
              <a:buChar char="Ø"/>
            </a:pPr>
            <a:r>
              <a:rPr lang="en-US" sz="2400" dirty="0"/>
              <a:t>Abstract</a:t>
            </a:r>
          </a:p>
          <a:p>
            <a:pPr>
              <a:buFont typeface="Wingdings" pitchFamily="2" charset="2"/>
              <a:buChar char="Ø"/>
            </a:pPr>
            <a:r>
              <a:rPr lang="en-US" sz="2400" dirty="0"/>
              <a:t>Introduction</a:t>
            </a:r>
          </a:p>
          <a:p>
            <a:pPr>
              <a:buFont typeface="Wingdings" pitchFamily="2" charset="2"/>
              <a:buChar char="Ø"/>
            </a:pPr>
            <a:r>
              <a:rPr lang="en-US" sz="2400" dirty="0"/>
              <a:t>Objective</a:t>
            </a:r>
          </a:p>
          <a:p>
            <a:pPr>
              <a:buFont typeface="Wingdings" pitchFamily="2" charset="2"/>
              <a:buChar char="Ø"/>
            </a:pPr>
            <a:r>
              <a:rPr lang="en-US" sz="2400" dirty="0"/>
              <a:t>Methodology</a:t>
            </a:r>
          </a:p>
          <a:p>
            <a:pPr>
              <a:buFont typeface="Wingdings" pitchFamily="2" charset="2"/>
              <a:buChar char="Ø"/>
            </a:pPr>
            <a:r>
              <a:rPr lang="en-US" sz="2400" dirty="0"/>
              <a:t>Block </a:t>
            </a:r>
            <a:r>
              <a:rPr lang="en-US" sz="2400" dirty="0" smtClean="0"/>
              <a:t>diagram</a:t>
            </a:r>
          </a:p>
          <a:p>
            <a:pPr>
              <a:buFont typeface="Wingdings" pitchFamily="2" charset="2"/>
              <a:buChar char="Ø"/>
            </a:pPr>
            <a:r>
              <a:rPr lang="en-US" sz="2400" dirty="0" smtClean="0"/>
              <a:t>Applications</a:t>
            </a:r>
            <a:endParaRPr lang="en-US" sz="2400" dirty="0"/>
          </a:p>
          <a:p>
            <a:pPr>
              <a:buFont typeface="Wingdings" pitchFamily="2" charset="2"/>
              <a:buChar char="Ø"/>
            </a:pPr>
            <a:r>
              <a:rPr lang="en-US" sz="2400" dirty="0" smtClean="0"/>
              <a:t>Softwares</a:t>
            </a:r>
            <a:endParaRPr lang="en-US" sz="2400" dirty="0"/>
          </a:p>
          <a:p>
            <a:pPr>
              <a:buFont typeface="Wingdings" pitchFamily="2" charset="2"/>
              <a:buChar char="Ø"/>
            </a:pPr>
            <a:r>
              <a:rPr lang="en-US" sz="2400" dirty="0" smtClean="0"/>
              <a:t>References</a:t>
            </a:r>
            <a:endParaRPr lang="en-US" sz="2400" dirty="0"/>
          </a:p>
        </p:txBody>
      </p:sp>
    </p:spTree>
    <p:extLst>
      <p:ext uri="{BB962C8B-B14F-4D97-AF65-F5344CB8AC3E}">
        <p14:creationId xmlns:p14="http://schemas.microsoft.com/office/powerpoint/2010/main" val="1008310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4908" y="535411"/>
            <a:ext cx="9404723" cy="1400530"/>
          </a:xfrm>
        </p:spPr>
        <p:txBody>
          <a:bodyPr/>
          <a:lstStyle/>
          <a:p>
            <a:r>
              <a:rPr lang="en-US" dirty="0" smtClean="0"/>
              <a:t>ABSTRACT</a:t>
            </a:r>
            <a:br>
              <a:rPr lang="en-US" dirty="0" smtClean="0"/>
            </a:br>
            <a:r>
              <a:rPr lang="en-US" dirty="0"/>
              <a:t/>
            </a:r>
            <a:br>
              <a:rPr lang="en-US" dirty="0"/>
            </a:br>
            <a:r>
              <a:rPr lang="en-US" dirty="0" smtClean="0"/>
              <a:t/>
            </a:r>
            <a:br>
              <a:rPr lang="en-US" dirty="0" smtClean="0"/>
            </a:br>
            <a:endParaRPr lang="en-US" dirty="0"/>
          </a:p>
        </p:txBody>
      </p:sp>
      <p:sp>
        <p:nvSpPr>
          <p:cNvPr id="3" name="Content Placeholder 2"/>
          <p:cNvSpPr>
            <a:spLocks noGrp="1"/>
          </p:cNvSpPr>
          <p:nvPr>
            <p:ph idx="1"/>
          </p:nvPr>
        </p:nvSpPr>
        <p:spPr>
          <a:xfrm>
            <a:off x="654908" y="1495168"/>
            <a:ext cx="10515599" cy="5881816"/>
          </a:xfrm>
        </p:spPr>
        <p:txBody>
          <a:bodyPr>
            <a:noAutofit/>
          </a:bodyPr>
          <a:lstStyle/>
          <a:p>
            <a:pPr marL="0" indent="0" algn="just">
              <a:buNone/>
            </a:pPr>
            <a:r>
              <a:rPr lang="en-US" sz="2200" dirty="0"/>
              <a:t>The objective of image fusion is to combine relevant information from multiple images into a single image. Result of image fusion is a single image which is more suitable for human and machine perception or further Image-processing tasks. The objective in image fusion is to reduce uncertainty and minimize redundancy in the output while maximizing relevant information particular to an application or task. Fusion is an important technique within many disparate fields such as remote sensing, robotics and medical applications. Fused images can provide information that sometimes cannot be observed in the individual input images. Successful image fusion significantly reduces the amount of data to be viewed or processed without significantly reducing the amount of relevant information. This project uses Discrete Wavelet Transform (DWT) algorithm and Discrete Cosine Transform (DCT) in this process. The performance of the algorithms are compared and the experimental results are verified and found the output image qualities are improved. </a:t>
            </a:r>
          </a:p>
        </p:txBody>
      </p:sp>
    </p:spTree>
    <p:extLst>
      <p:ext uri="{BB962C8B-B14F-4D97-AF65-F5344CB8AC3E}">
        <p14:creationId xmlns:p14="http://schemas.microsoft.com/office/powerpoint/2010/main" val="1108547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646111" y="1447437"/>
            <a:ext cx="10166051" cy="4768012"/>
          </a:xfrm>
        </p:spPr>
        <p:txBody>
          <a:bodyPr>
            <a:noAutofit/>
          </a:bodyPr>
          <a:lstStyle/>
          <a:p>
            <a:pPr algn="just"/>
            <a:r>
              <a:rPr lang="en-US" sz="2400" dirty="0"/>
              <a:t>Due to the limited depth of focus of optical lenses it is not possible to get an image that contains all relevant objects in focus. </a:t>
            </a:r>
            <a:endParaRPr lang="en-US" sz="2400" dirty="0" smtClean="0"/>
          </a:p>
          <a:p>
            <a:pPr algn="just"/>
            <a:r>
              <a:rPr lang="en-US" sz="2400" dirty="0" smtClean="0"/>
              <a:t>However</a:t>
            </a:r>
            <a:r>
              <a:rPr lang="en-US" sz="2400" dirty="0"/>
              <a:t>, for accurately interpreting and analyzing images, it is desired to obtain images with every object in focus</a:t>
            </a:r>
            <a:r>
              <a:rPr lang="en-US" sz="2400" dirty="0" smtClean="0"/>
              <a:t>.</a:t>
            </a:r>
          </a:p>
          <a:p>
            <a:pPr algn="just"/>
            <a:r>
              <a:rPr lang="en-US" sz="2400" dirty="0" smtClean="0"/>
              <a:t> </a:t>
            </a:r>
            <a:r>
              <a:rPr lang="en-US" sz="2400" dirty="0"/>
              <a:t>Multifocus image fusion is an effective technique to solve this problem by combining two or more images of the same scene taken with different focus settings into a single </a:t>
            </a:r>
            <a:r>
              <a:rPr lang="en-US" sz="2400" dirty="0" smtClean="0"/>
              <a:t>all-in-focus </a:t>
            </a:r>
            <a:r>
              <a:rPr lang="en-US" sz="2400" dirty="0"/>
              <a:t>image with extended depth of field. </a:t>
            </a:r>
            <a:endParaRPr lang="en-US" sz="2400" dirty="0" smtClean="0"/>
          </a:p>
          <a:p>
            <a:pPr algn="just"/>
            <a:r>
              <a:rPr lang="en-US" sz="2400" dirty="0" smtClean="0"/>
              <a:t>The </a:t>
            </a:r>
            <a:r>
              <a:rPr lang="en-US" sz="2400" dirty="0"/>
              <a:t>resultant fused image </a:t>
            </a:r>
            <a:r>
              <a:rPr lang="en-US" sz="2400" dirty="0" smtClean="0"/>
              <a:t>is very useful </a:t>
            </a:r>
            <a:r>
              <a:rPr lang="en-US" sz="2400" dirty="0"/>
              <a:t>for human or machine perception. </a:t>
            </a:r>
          </a:p>
        </p:txBody>
      </p:sp>
    </p:spTree>
    <p:extLst>
      <p:ext uri="{BB962C8B-B14F-4D97-AF65-F5344CB8AC3E}">
        <p14:creationId xmlns:p14="http://schemas.microsoft.com/office/powerpoint/2010/main" val="401107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pPr algn="just"/>
            <a:r>
              <a:rPr lang="en-US" sz="2400" dirty="0" smtClean="0"/>
              <a:t>To </a:t>
            </a:r>
            <a:r>
              <a:rPr lang="en-US" sz="2400" dirty="0"/>
              <a:t>reduce uncertainty and minimize redundancy in the output while maximizing relevant information particular to an application or task</a:t>
            </a:r>
            <a:r>
              <a:rPr lang="en-US" sz="2400" dirty="0" smtClean="0"/>
              <a:t>.</a:t>
            </a:r>
          </a:p>
          <a:p>
            <a:pPr algn="just"/>
            <a:r>
              <a:rPr lang="en-US" sz="2400" dirty="0"/>
              <a:t>Result of image fusion is a single image which is more suitable for human and machine perception or further Image-processing tasks.</a:t>
            </a:r>
          </a:p>
          <a:p>
            <a:endParaRPr lang="en-US" dirty="0" smtClean="0"/>
          </a:p>
          <a:p>
            <a:endParaRPr lang="en-US" dirty="0" smtClean="0"/>
          </a:p>
          <a:p>
            <a:endParaRPr lang="en-US" dirty="0"/>
          </a:p>
        </p:txBody>
      </p:sp>
    </p:spTree>
    <p:extLst>
      <p:ext uri="{BB962C8B-B14F-4D97-AF65-F5344CB8AC3E}">
        <p14:creationId xmlns:p14="http://schemas.microsoft.com/office/powerpoint/2010/main" val="849238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u="sng" dirty="0"/>
              <a:t>METHODOLOGY</a:t>
            </a:r>
            <a:endParaRPr lang="en-US" dirty="0"/>
          </a:p>
        </p:txBody>
      </p:sp>
      <p:sp>
        <p:nvSpPr>
          <p:cNvPr id="3" name="Content Placeholder 2"/>
          <p:cNvSpPr>
            <a:spLocks noGrp="1"/>
          </p:cNvSpPr>
          <p:nvPr>
            <p:ph idx="1"/>
          </p:nvPr>
        </p:nvSpPr>
        <p:spPr/>
        <p:txBody>
          <a:bodyPr/>
          <a:lstStyle/>
          <a:p>
            <a:r>
              <a:rPr lang="en-US" dirty="0"/>
              <a:t>Discrete Wavelet Transform (DWT</a:t>
            </a:r>
            <a:r>
              <a:rPr lang="en-US" dirty="0" smtClean="0"/>
              <a:t>)</a:t>
            </a:r>
          </a:p>
          <a:p>
            <a:r>
              <a:rPr lang="en-US" dirty="0"/>
              <a:t>Discrete Cosine Transform (DCT) + consistency verification</a:t>
            </a:r>
          </a:p>
        </p:txBody>
      </p:sp>
    </p:spTree>
    <p:extLst>
      <p:ext uri="{BB962C8B-B14F-4D97-AF65-F5344CB8AC3E}">
        <p14:creationId xmlns:p14="http://schemas.microsoft.com/office/powerpoint/2010/main" val="3568076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Discrete Wavelet Transform (DWT)</a:t>
            </a:r>
            <a:br>
              <a:rPr lang="en-US" dirty="0"/>
            </a:b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3312" y="1581666"/>
            <a:ext cx="9548212" cy="4661332"/>
          </a:xfrm>
        </p:spPr>
      </p:pic>
    </p:spTree>
    <p:extLst>
      <p:ext uri="{BB962C8B-B14F-4D97-AF65-F5344CB8AC3E}">
        <p14:creationId xmlns:p14="http://schemas.microsoft.com/office/powerpoint/2010/main" val="1233844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19" y="193226"/>
            <a:ext cx="9404723" cy="1400530"/>
          </a:xfrm>
        </p:spPr>
        <p:txBody>
          <a:bodyPr/>
          <a:lstStyle/>
          <a:p>
            <a:r>
              <a:rPr lang="en-US" dirty="0"/>
              <a:t>Discrete Cosine Transform (DCT) + consistency verification</a:t>
            </a:r>
            <a:br>
              <a:rPr lang="en-US" dirty="0"/>
            </a:b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11367" t="20876" r="11805" b="3436"/>
          <a:stretch/>
        </p:blipFill>
        <p:spPr>
          <a:xfrm>
            <a:off x="831463" y="1593756"/>
            <a:ext cx="9684137" cy="5158521"/>
          </a:xfrm>
        </p:spPr>
      </p:pic>
    </p:spTree>
    <p:extLst>
      <p:ext uri="{BB962C8B-B14F-4D97-AF65-F5344CB8AC3E}">
        <p14:creationId xmlns:p14="http://schemas.microsoft.com/office/powerpoint/2010/main" val="2419565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3" name="Content Placeholder 2"/>
          <p:cNvSpPr>
            <a:spLocks noGrp="1"/>
          </p:cNvSpPr>
          <p:nvPr>
            <p:ph idx="1"/>
          </p:nvPr>
        </p:nvSpPr>
        <p:spPr>
          <a:xfrm>
            <a:off x="1104293" y="1445475"/>
            <a:ext cx="8946541" cy="4195481"/>
          </a:xfrm>
        </p:spPr>
        <p:txBody>
          <a:bodyPr>
            <a:normAutofit/>
          </a:bodyPr>
          <a:lstStyle/>
          <a:p>
            <a:pPr algn="just"/>
            <a:r>
              <a:rPr lang="en-US" dirty="0" smtClean="0"/>
              <a:t>Remote sensing - Image </a:t>
            </a:r>
            <a:r>
              <a:rPr lang="en-US" dirty="0"/>
              <a:t>fusion in </a:t>
            </a:r>
            <a:r>
              <a:rPr lang="en-US" dirty="0" smtClean="0"/>
              <a:t>remote sensing</a:t>
            </a:r>
            <a:r>
              <a:rPr lang="en-US" dirty="0"/>
              <a:t> has several application domains. An important domain is the multi-resolution image </a:t>
            </a:r>
            <a:r>
              <a:rPr lang="en-US" dirty="0" smtClean="0"/>
              <a:t>fusion. In </a:t>
            </a:r>
            <a:r>
              <a:rPr lang="en-US" dirty="0"/>
              <a:t>satellite imagery we can have two types of </a:t>
            </a:r>
            <a:r>
              <a:rPr lang="en-US" dirty="0" smtClean="0"/>
              <a:t>images:</a:t>
            </a:r>
          </a:p>
          <a:p>
            <a:pPr lvl="1" algn="just"/>
            <a:r>
              <a:rPr lang="en-US" dirty="0"/>
              <a:t>Panchromatic </a:t>
            </a:r>
            <a:r>
              <a:rPr lang="en-US" dirty="0" smtClean="0"/>
              <a:t>image</a:t>
            </a:r>
          </a:p>
          <a:p>
            <a:pPr lvl="1" algn="just"/>
            <a:r>
              <a:rPr lang="en-US" dirty="0"/>
              <a:t>Multispectral </a:t>
            </a:r>
            <a:r>
              <a:rPr lang="en-US" dirty="0" smtClean="0"/>
              <a:t>image</a:t>
            </a:r>
            <a:endParaRPr lang="en-US" sz="2200" dirty="0" smtClean="0"/>
          </a:p>
          <a:p>
            <a:pPr marL="0" indent="0" algn="just">
              <a:buNone/>
            </a:pP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6953" t="34822" r="7617" b="14266"/>
          <a:stretch/>
        </p:blipFill>
        <p:spPr>
          <a:xfrm>
            <a:off x="1915298" y="3359172"/>
            <a:ext cx="7587050" cy="2879125"/>
          </a:xfrm>
          <a:prstGeom prst="rect">
            <a:avLst/>
          </a:prstGeom>
        </p:spPr>
      </p:pic>
    </p:spTree>
    <p:extLst>
      <p:ext uri="{BB962C8B-B14F-4D97-AF65-F5344CB8AC3E}">
        <p14:creationId xmlns:p14="http://schemas.microsoft.com/office/powerpoint/2010/main" val="15247185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111</TotalTime>
  <Words>509</Words>
  <Application>Microsoft Office PowerPoint</Application>
  <PresentationFormat>Widescreen</PresentationFormat>
  <Paragraphs>49</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Century Gothic</vt:lpstr>
      <vt:lpstr>Wingdings</vt:lpstr>
      <vt:lpstr>Wingdings 3</vt:lpstr>
      <vt:lpstr>Ion</vt:lpstr>
      <vt:lpstr>IMAGE FUSION</vt:lpstr>
      <vt:lpstr>CONTENTS</vt:lpstr>
      <vt:lpstr>ABSTRACT   </vt:lpstr>
      <vt:lpstr>INTRODUCTION</vt:lpstr>
      <vt:lpstr>OBJECTIVE</vt:lpstr>
      <vt:lpstr>METHODOLOGY</vt:lpstr>
      <vt:lpstr>Discrete Wavelet Transform (DWT) </vt:lpstr>
      <vt:lpstr>Discrete Cosine Transform (DCT) + consistency verification </vt:lpstr>
      <vt:lpstr>APPLICATIONS</vt:lpstr>
      <vt:lpstr>APPLICATIONS</vt:lpstr>
      <vt:lpstr>SOFTWARES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FUSION</dc:title>
  <dc:creator>raja ganesh</dc:creator>
  <cp:lastModifiedBy>raja ganesh</cp:lastModifiedBy>
  <cp:revision>12</cp:revision>
  <dcterms:created xsi:type="dcterms:W3CDTF">2019-02-12T12:45:24Z</dcterms:created>
  <dcterms:modified xsi:type="dcterms:W3CDTF">2019-02-12T14:37:02Z</dcterms:modified>
</cp:coreProperties>
</file>

<file path=docProps/thumbnail.jpeg>
</file>